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3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5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5C57-B4D5-4557-872E-35C887DB9E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E9EE01-5DF6-45C9-94E0-C7E2AA9AF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5C57-B4D5-4557-872E-35C887DB9E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E9EE01-5DF6-45C9-94E0-C7E2AA9AF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5C57-B4D5-4557-872E-35C887DB9E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E9EE01-5DF6-45C9-94E0-C7E2AA9AF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5C57-B4D5-4557-872E-35C887DB9E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E9EE01-5DF6-45C9-94E0-C7E2AA9AF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5C57-B4D5-4557-872E-35C887DB9E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E9EE01-5DF6-45C9-94E0-C7E2AA9AF7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5C57-B4D5-4557-872E-35C887DB9E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E9EE01-5DF6-45C9-94E0-C7E2AA9AF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5C57-B4D5-4557-872E-35C887DB9E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E9EE01-5DF6-45C9-94E0-C7E2AA9AF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5C57-B4D5-4557-872E-35C887DB9E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E9EE01-5DF6-45C9-94E0-C7E2AA9AF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5C57-B4D5-4557-872E-35C887DB9E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E9EE01-5DF6-45C9-94E0-C7E2AA9AF70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5C57-B4D5-4557-872E-35C887DB9E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E9EE01-5DF6-45C9-94E0-C7E2AA9AF7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B55C57-B4D5-4557-872E-35C887DB9E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E9EE01-5DF6-45C9-94E0-C7E2AA9AF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CB55C57-B4D5-4557-872E-35C887DB9EB5}" type="datetimeFigureOut">
              <a:rPr lang="en-US" smtClean="0"/>
              <a:t>8/29/2012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2E9EE01-5DF6-45C9-94E0-C7E2AA9AF70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Thursday, August 30, 2012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432560" y="1850064"/>
                <a:ext cx="7406640" cy="287433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T.I.S.K. Problems</a:t>
                </a:r>
              </a:p>
              <a:p>
                <a:pPr marL="541782" indent="-514350">
                  <a:buAutoNum type="arabicParenR"/>
                </a:pPr>
                <a:r>
                  <a:rPr lang="en-US" dirty="0" smtClean="0"/>
                  <a:t>Evaluate: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3−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9−18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541782" indent="-514350">
                  <a:buAutoNum type="arabicParenR"/>
                </a:pPr>
                <a:r>
                  <a:rPr lang="en-US" dirty="0" smtClean="0"/>
                  <a:t>Write with positive exponents: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541782" indent="-514350">
                  <a:buAutoNum type="arabicParenR"/>
                </a:pPr>
                <a:r>
                  <a:rPr lang="en-US" dirty="0" smtClean="0"/>
                  <a:t>Find 8% of 32.</a:t>
                </a:r>
              </a:p>
              <a:p>
                <a:pPr marL="541782" indent="-514350">
                  <a:buAutoNum type="arabicParenR"/>
                </a:pPr>
                <a:endParaRPr lang="en-US" dirty="0"/>
              </a:p>
              <a:p>
                <a:r>
                  <a:rPr lang="en-US" dirty="0" smtClean="0"/>
                  <a:t>We will have NO mental math questions today.</a:t>
                </a:r>
                <a:endParaRPr lang="en-US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432560" y="1850064"/>
                <a:ext cx="7406640" cy="2874336"/>
              </a:xfrm>
              <a:blipFill rotWithShape="1">
                <a:blip r:embed="rId2"/>
                <a:stretch>
                  <a:fillRect l="-1070" t="-3390" b="-2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219200" y="5029200"/>
            <a:ext cx="7772400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Homework: p. 111-113 Complete #15-26 mentally; complete #27-31 odd, 34 &amp; 35 in writing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7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Congruent Supplements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1295400"/>
              </a:xfrm>
            </p:spPr>
            <p:txBody>
              <a:bodyPr/>
              <a:lstStyle/>
              <a:p>
                <a:pPr marL="365760" lvl="2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</a:pPr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are supplementary </a:t>
                </a:r>
                <a:br>
                  <a:rPr lang="en-US" dirty="0" smtClean="0"/>
                </a:br>
                <a:r>
                  <a:rPr lang="en-US" dirty="0" smtClean="0"/>
                  <a:t>     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are supplementary</a:t>
                </a:r>
                <a:endParaRPr lang="en-US" dirty="0"/>
              </a:p>
              <a:p>
                <a:pPr marL="365760" lvl="2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</a:pPr>
                <a:r>
                  <a:rPr lang="en-US" dirty="0" smtClean="0"/>
                  <a:t>Prove: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pPr marL="365760" lvl="2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</a:pPr>
                <a:endParaRPr lang="en-US" dirty="0" smtClean="0"/>
              </a:p>
              <a:p>
                <a:pPr marL="365760" lvl="2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1295400"/>
              </a:xfrm>
              <a:blipFill rotWithShape="1">
                <a:blip r:embed="rId2"/>
                <a:stretch>
                  <a:fillRect t="-3774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2628900" y="3238500"/>
            <a:ext cx="1104900" cy="342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438400" y="3586681"/>
            <a:ext cx="1295400" cy="1497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29200" y="3028289"/>
            <a:ext cx="648831" cy="4204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38600" y="3453989"/>
            <a:ext cx="990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05500" y="3033570"/>
            <a:ext cx="1104900" cy="342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05500" y="3376470"/>
            <a:ext cx="1295400" cy="1497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3352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314643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31358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6800" y="4038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prove angles are congruent, we must prove that they have the same measures.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083398" y="4431671"/>
                <a:ext cx="792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 know that the sum of the measures of supplementary angles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180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398" y="4431671"/>
                <a:ext cx="7924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6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2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Congruent Supplements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1295400"/>
              </a:xfrm>
            </p:spPr>
            <p:txBody>
              <a:bodyPr/>
              <a:lstStyle/>
              <a:p>
                <a:pPr marL="365760" lvl="2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</a:pPr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are supplementary </a:t>
                </a:r>
                <a:br>
                  <a:rPr lang="en-US" dirty="0" smtClean="0"/>
                </a:br>
                <a:r>
                  <a:rPr lang="en-US" dirty="0" smtClean="0"/>
                  <a:t>     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are supplementary</a:t>
                </a:r>
                <a:endParaRPr lang="en-US" dirty="0"/>
              </a:p>
              <a:p>
                <a:pPr marL="365760" lvl="2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</a:pPr>
                <a:r>
                  <a:rPr lang="en-US" dirty="0" smtClean="0"/>
                  <a:t>Prove: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dirty="0"/>
              </a:p>
              <a:p>
                <a:pPr marL="365760" lvl="2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</a:pPr>
                <a:endParaRPr lang="en-US" dirty="0" smtClean="0"/>
              </a:p>
              <a:p>
                <a:pPr marL="365760" lvl="2" indent="-283464"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1295400"/>
              </a:xfrm>
              <a:blipFill rotWithShape="1">
                <a:blip r:embed="rId2"/>
                <a:stretch>
                  <a:fillRect t="-3774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2628900" y="2724811"/>
            <a:ext cx="1104900" cy="342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438400" y="3072992"/>
            <a:ext cx="1295400" cy="1497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029200" y="2514600"/>
            <a:ext cx="648831" cy="4204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038600" y="2940300"/>
            <a:ext cx="990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905500" y="2519881"/>
            <a:ext cx="1104900" cy="3429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05500" y="2862781"/>
            <a:ext cx="1295400" cy="1497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43200" y="283911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63274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9800" y="26221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356464"/>
              </p:ext>
            </p:extLst>
          </p:nvPr>
        </p:nvGraphicFramePr>
        <p:xfrm>
          <a:off x="990600" y="3448711"/>
          <a:ext cx="8153400" cy="3333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48768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Reasons</a:t>
                      </a:r>
                      <a:endParaRPr lang="en-US" dirty="0"/>
                    </a:p>
                  </a:txBody>
                  <a:tcPr/>
                </a:tc>
              </a:tr>
              <a:tr h="707272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1)</a:t>
                      </a:r>
                      <a:r>
                        <a:rPr lang="en-US" baseline="0" dirty="0" smtClean="0"/>
                        <a:t> Given</a:t>
                      </a:r>
                      <a:endParaRPr lang="en-US" dirty="0"/>
                    </a:p>
                  </a:txBody>
                  <a:tcPr/>
                </a:tc>
              </a:tr>
              <a:tr h="7072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72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927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371600" y="4591458"/>
            <a:ext cx="2667000" cy="5703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71600" y="4536615"/>
            <a:ext cx="2667000" cy="5884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66800" y="4515511"/>
                <a:ext cx="3886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=180°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=180°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515511"/>
                <a:ext cx="38862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25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876800" y="4573346"/>
            <a:ext cx="281940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43400" y="4838676"/>
            <a:ext cx="2971800" cy="3231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343400" y="4515511"/>
                <a:ext cx="464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dirty="0" smtClean="0"/>
                  <a:t>2) If two angles are supplementary, then the sum of their measures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180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. (Def. Supp.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s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515511"/>
                <a:ext cx="46482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181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333500" y="3829711"/>
            <a:ext cx="2819400" cy="685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219200" y="3829711"/>
                <a:ext cx="42672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are supplementary 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are supplementary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29711"/>
                <a:ext cx="4267200" cy="923330"/>
              </a:xfrm>
              <a:prstGeom prst="rect">
                <a:avLst/>
              </a:prstGeom>
              <a:blipFill rotWithShape="1">
                <a:blip r:embed="rId5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258620" y="5360407"/>
            <a:ext cx="2246580" cy="6001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258620" y="5337325"/>
            <a:ext cx="209418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258620" y="5638800"/>
            <a:ext cx="209418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952500" y="5314242"/>
                <a:ext cx="2933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dirty="0" smtClean="0"/>
                  <a:t>3)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1=180°−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3=180°−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5314242"/>
                <a:ext cx="293370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660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4724401" y="5359897"/>
            <a:ext cx="533399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715000" y="5360408"/>
            <a:ext cx="1485900" cy="3231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229100" y="5314242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/>
              <a:t>3) If 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i="1" dirty="0" smtClean="0"/>
              <a:t>b</a:t>
            </a:r>
            <a:r>
              <a:rPr lang="en-US" dirty="0" smtClean="0"/>
              <a:t> then </a:t>
            </a:r>
            <a:r>
              <a:rPr lang="en-US" i="1" dirty="0" smtClean="0"/>
              <a:t>a</a:t>
            </a:r>
            <a:r>
              <a:rPr lang="en-US" dirty="0" smtClean="0"/>
              <a:t> – </a:t>
            </a:r>
            <a:r>
              <a:rPr lang="en-US" i="1" dirty="0" smtClean="0"/>
              <a:t>c</a:t>
            </a:r>
            <a:r>
              <a:rPr lang="en-US" dirty="0" smtClean="0"/>
              <a:t> = </a:t>
            </a:r>
            <a:r>
              <a:rPr lang="en-US" i="1" dirty="0" smtClean="0"/>
              <a:t>b</a:t>
            </a:r>
            <a:r>
              <a:rPr lang="en-US" dirty="0" smtClean="0"/>
              <a:t> – </a:t>
            </a:r>
            <a:r>
              <a:rPr lang="en-US" i="1" dirty="0" smtClean="0"/>
              <a:t>c</a:t>
            </a:r>
            <a:r>
              <a:rPr lang="en-US" dirty="0" smtClean="0"/>
              <a:t> .    (- prop. of =)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371600" y="6006739"/>
            <a:ext cx="1447800" cy="3231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1354531" y="6006739"/>
            <a:ext cx="138867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1087170" y="5960573"/>
                <a:ext cx="2933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dirty="0" smtClean="0"/>
                  <a:t>4)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70" y="5960573"/>
                <a:ext cx="293370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660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5638800" y="5983656"/>
            <a:ext cx="533399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24400" y="6006740"/>
            <a:ext cx="533399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651091" y="5989808"/>
            <a:ext cx="664109" cy="3231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229100" y="5960573"/>
            <a:ext cx="491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 smtClean="0"/>
              <a:t>4) If 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b</a:t>
            </a:r>
            <a:r>
              <a:rPr lang="en-US" dirty="0" smtClean="0"/>
              <a:t> = </a:t>
            </a:r>
            <a:r>
              <a:rPr lang="en-US" i="1" dirty="0" smtClean="0"/>
              <a:t>c</a:t>
            </a:r>
            <a:r>
              <a:rPr lang="en-US" dirty="0" smtClean="0"/>
              <a:t> then 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i="1" dirty="0" smtClean="0"/>
              <a:t>c</a:t>
            </a:r>
            <a:r>
              <a:rPr lang="en-US" dirty="0" smtClean="0"/>
              <a:t>.    (Transitive prop.)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1404890" y="6435551"/>
            <a:ext cx="914400" cy="3231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1066800" y="6412468"/>
                <a:ext cx="2933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dirty="0" smtClean="0"/>
                  <a:t>5)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1≅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6412468"/>
                <a:ext cx="29337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66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4727041" y="6458635"/>
            <a:ext cx="2054759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315200" y="6469196"/>
            <a:ext cx="914400" cy="3231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4229100" y="6412468"/>
                <a:ext cx="4914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dirty="0" smtClean="0"/>
                  <a:t>5) If 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dirty="0" smtClean="0"/>
                  <a:t>s have = measures, then they’re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(def.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)</a:t>
                </a:r>
                <a:endParaRPr lang="en-US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6412468"/>
                <a:ext cx="4914900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117" t="-8197" r="-37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52500" y="3222751"/>
            <a:ext cx="81915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Congruent Supplements Theorem: If two angles are supplementary to the same angle (or congruent angles) then they are congruent.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4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5" grpId="0" animBg="1"/>
      <p:bldP spid="35" grpId="1" animBg="1"/>
      <p:bldP spid="7" grpId="0"/>
      <p:bldP spid="8" grpId="0" animBg="1"/>
      <p:bldP spid="8" grpId="1" animBg="1"/>
      <p:bldP spid="27" grpId="0" animBg="1"/>
      <p:bldP spid="27" grpId="1" animBg="1"/>
      <p:bldP spid="17" grpId="0"/>
      <p:bldP spid="19" grpId="0" animBg="1"/>
      <p:bldP spid="19" grpId="1" animBg="1"/>
      <p:bldP spid="11" grpId="0"/>
      <p:bldP spid="37" grpId="0" animBg="1"/>
      <p:bldP spid="37" grpId="1" animBg="1"/>
      <p:bldP spid="41" grpId="0" animBg="1"/>
      <p:bldP spid="41" grpId="1" animBg="1"/>
      <p:bldP spid="43" grpId="0" animBg="1"/>
      <p:bldP spid="43" grpId="1" animBg="1"/>
      <p:bldP spid="29" grpId="0"/>
      <p:bldP spid="34" grpId="0" animBg="1"/>
      <p:bldP spid="34" grpId="1" animBg="1"/>
      <p:bldP spid="36" grpId="0" animBg="1"/>
      <p:bldP spid="36" grpId="1" animBg="1"/>
      <p:bldP spid="30" grpId="0"/>
      <p:bldP spid="45" grpId="0" animBg="1"/>
      <p:bldP spid="45" grpId="1" animBg="1"/>
      <p:bldP spid="50" grpId="0" animBg="1"/>
      <p:bldP spid="50" grpId="1" animBg="1"/>
      <p:bldP spid="38" grpId="0"/>
      <p:bldP spid="42" grpId="0" animBg="1"/>
      <p:bldP spid="42" grpId="1" animBg="1"/>
      <p:bldP spid="40" grpId="0" animBg="1"/>
      <p:bldP spid="40" grpId="1" animBg="1"/>
      <p:bldP spid="44" grpId="0" animBg="1"/>
      <p:bldP spid="44" grpId="1" animBg="1"/>
      <p:bldP spid="39" grpId="0"/>
      <p:bldP spid="52" grpId="0" animBg="1"/>
      <p:bldP spid="52" grpId="1" animBg="1"/>
      <p:bldP spid="46" grpId="0"/>
      <p:bldP spid="49" grpId="0" animBg="1"/>
      <p:bldP spid="49" grpId="1" animBg="1"/>
      <p:bldP spid="51" grpId="0" animBg="1"/>
      <p:bldP spid="51" grpId="1" animBg="1"/>
      <p:bldP spid="47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Congruent Complements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Can you prove the Congruent Complements Theorem?</a:t>
                </a:r>
              </a:p>
              <a:p>
                <a:pPr lvl="1"/>
                <a:r>
                  <a:rPr lang="en-US" dirty="0" smtClean="0"/>
                  <a:t>If two angles are complementary to the same angle (or congruent angles) then they are congruent.</a:t>
                </a:r>
              </a:p>
              <a:p>
                <a:pPr lvl="2"/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∡1</m:t>
                    </m:r>
                  </m:oMath>
                </a14:m>
                <a:r>
                  <a:rPr lang="en-US" dirty="0" smtClean="0"/>
                  <a:t> is complementary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is complementary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3≅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Prove: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∡1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Try it now with your seat-partner.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 r="-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7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Angle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1143000"/>
              </a:xfrm>
            </p:spPr>
            <p:txBody>
              <a:bodyPr/>
              <a:lstStyle/>
              <a:p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are right angles</a:t>
                </a:r>
              </a:p>
              <a:p>
                <a:r>
                  <a:rPr lang="en-US" dirty="0" smtClean="0"/>
                  <a:t>Prove: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∡1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1143000"/>
              </a:xfrm>
              <a:blipFill rotWithShape="1">
                <a:blip r:embed="rId2"/>
                <a:stretch>
                  <a:fillRect t="-695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V="1">
            <a:off x="5410200" y="2057400"/>
            <a:ext cx="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4114800" y="2819400"/>
            <a:ext cx="1295400" cy="52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00600" y="246742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467600" y="1981200"/>
            <a:ext cx="0" cy="6456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324600" y="2626838"/>
            <a:ext cx="1143000" cy="52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0" y="22627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89370"/>
              </p:ext>
            </p:extLst>
          </p:nvPr>
        </p:nvGraphicFramePr>
        <p:xfrm>
          <a:off x="990600" y="3276600"/>
          <a:ext cx="8077200" cy="2480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4800600"/>
              </a:tblGrid>
              <a:tr h="400050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US" dirty="0" smtClean="0"/>
                        <a:t>Given</a:t>
                      </a:r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454590" y="3669191"/>
            <a:ext cx="266021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447800" y="3657600"/>
                <a:ext cx="2743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are right </a:t>
                </a:r>
                <a:r>
                  <a:rPr lang="en-US" dirty="0" smtClean="0"/>
                  <a:t>angles</a:t>
                </a:r>
                <a:endParaRPr lang="en-US" dirty="0" smtClean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27432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369242" y="4100780"/>
            <a:ext cx="2821758" cy="3231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371600" y="4096435"/>
            <a:ext cx="121920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33700" y="4100781"/>
            <a:ext cx="118110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066800" y="4114800"/>
                <a:ext cx="3733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a typeface="Cambria Math"/>
                  </a:rPr>
                  <a:t>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14800"/>
                <a:ext cx="37338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30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800600" y="4160967"/>
            <a:ext cx="220980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16145" y="4423946"/>
            <a:ext cx="1475055" cy="3231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267200" y="4114800"/>
                <a:ext cx="3733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a typeface="Cambria Math"/>
                  </a:rPr>
                  <a:t>2) If an angle is a right angle, then its measure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90°</m:t>
                    </m:r>
                  </m:oMath>
                </a14:m>
                <a:r>
                  <a:rPr lang="en-US" dirty="0" smtClean="0"/>
                  <a:t>. (def. right angles)</a:t>
                </a:r>
                <a:endParaRPr lang="en-US" dirty="0" smtClean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114800"/>
                <a:ext cx="3733800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30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1439878" y="4782234"/>
            <a:ext cx="1379521" cy="3231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405550" y="4793279"/>
            <a:ext cx="1413849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066800" y="4747112"/>
                <a:ext cx="3733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a typeface="Cambria Math"/>
                  </a:rPr>
                  <a:t>3)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47112"/>
                <a:ext cx="37338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30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800600" y="4747112"/>
            <a:ext cx="45720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715000" y="4761131"/>
            <a:ext cx="53340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705601" y="4793278"/>
            <a:ext cx="533400" cy="3231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4747112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a typeface="Cambria Math"/>
              </a:rPr>
              <a:t>3) If </a:t>
            </a:r>
            <a:r>
              <a:rPr lang="en-US" i="1" dirty="0" smtClean="0">
                <a:ea typeface="Cambria Math"/>
              </a:rPr>
              <a:t>a</a:t>
            </a:r>
            <a:r>
              <a:rPr lang="en-US" dirty="0" smtClean="0">
                <a:ea typeface="Cambria Math"/>
              </a:rPr>
              <a:t> = </a:t>
            </a:r>
            <a:r>
              <a:rPr lang="en-US" i="1" dirty="0" smtClean="0">
                <a:ea typeface="Cambria Math"/>
              </a:rPr>
              <a:t>b</a:t>
            </a:r>
            <a:r>
              <a:rPr lang="en-US" dirty="0" smtClean="0">
                <a:ea typeface="Cambria Math"/>
              </a:rPr>
              <a:t> and </a:t>
            </a:r>
            <a:r>
              <a:rPr lang="en-US" i="1" dirty="0" smtClean="0">
                <a:ea typeface="Cambria Math"/>
              </a:rPr>
              <a:t>b</a:t>
            </a:r>
            <a:r>
              <a:rPr lang="en-US" dirty="0" smtClean="0">
                <a:ea typeface="Cambria Math"/>
              </a:rPr>
              <a:t> = </a:t>
            </a:r>
            <a:r>
              <a:rPr lang="en-US" i="1" dirty="0" smtClean="0">
                <a:ea typeface="Cambria Math"/>
              </a:rPr>
              <a:t>c</a:t>
            </a:r>
            <a:r>
              <a:rPr lang="en-US" dirty="0" smtClean="0">
                <a:ea typeface="Cambria Math"/>
              </a:rPr>
              <a:t> then, </a:t>
            </a:r>
            <a:r>
              <a:rPr lang="en-US" i="1" dirty="0" smtClean="0">
                <a:ea typeface="Cambria Math"/>
              </a:rPr>
              <a:t>a</a:t>
            </a:r>
            <a:r>
              <a:rPr lang="en-US" dirty="0" smtClean="0">
                <a:ea typeface="Cambria Math"/>
              </a:rPr>
              <a:t> = </a:t>
            </a:r>
            <a:r>
              <a:rPr lang="en-US" i="1" dirty="0" smtClean="0">
                <a:ea typeface="Cambria Math"/>
              </a:rPr>
              <a:t>c</a:t>
            </a:r>
            <a:r>
              <a:rPr lang="en-US" dirty="0" smtClean="0"/>
              <a:t>. (Transitive prop.)</a:t>
            </a:r>
            <a:endParaRPr lang="en-US" dirty="0" smtClean="0"/>
          </a:p>
        </p:txBody>
      </p:sp>
      <p:sp>
        <p:nvSpPr>
          <p:cNvPr id="36" name="Rectangle 35"/>
          <p:cNvSpPr/>
          <p:nvPr/>
        </p:nvSpPr>
        <p:spPr>
          <a:xfrm>
            <a:off x="1419508" y="5382927"/>
            <a:ext cx="905723" cy="3231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066800" y="5411277"/>
                <a:ext cx="3733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ea typeface="Cambria Math"/>
                  </a:rPr>
                  <a:t>4)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411277"/>
                <a:ext cx="3733800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30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729304" y="5359844"/>
            <a:ext cx="2128696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323876" y="5359843"/>
            <a:ext cx="905723" cy="3231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4248151" y="5359844"/>
                <a:ext cx="49149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dirty="0" smtClean="0"/>
                  <a:t>4) If 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dirty="0" smtClean="0"/>
                  <a:t>s have = measures, then they’re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(def.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)</a:t>
                </a:r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51" y="5359844"/>
                <a:ext cx="49149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117" t="-8197" r="-372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066800" y="5867400"/>
            <a:ext cx="79248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Right Angle Theorem</a:t>
            </a:r>
          </a:p>
          <a:p>
            <a:pPr algn="ctr"/>
            <a:r>
              <a:rPr lang="en-US" sz="2400" dirty="0" smtClean="0"/>
              <a:t>If 2 (or more) angles are right angles then they are congruent.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289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9" grpId="0" animBg="1"/>
      <p:bldP spid="19" grpId="1" animBg="1"/>
      <p:bldP spid="15" grpId="0"/>
      <p:bldP spid="21" grpId="0" animBg="1"/>
      <p:bldP spid="21" grpId="1" animBg="1"/>
      <p:bldP spid="25" grpId="0" animBg="1"/>
      <p:bldP spid="25" grpId="1" animBg="1"/>
      <p:bldP spid="27" grpId="0" animBg="1"/>
      <p:bldP spid="27" grpId="1" animBg="1"/>
      <p:bldP spid="16" grpId="0"/>
      <p:bldP spid="18" grpId="0" animBg="1"/>
      <p:bldP spid="18" grpId="1" animBg="1"/>
      <p:bldP spid="20" grpId="0" animBg="1"/>
      <p:bldP spid="20" grpId="1" animBg="1"/>
      <p:bldP spid="17" grpId="0"/>
      <p:bldP spid="29" grpId="0" animBg="1"/>
      <p:bldP spid="29" grpId="1" animBg="1"/>
      <p:bldP spid="34" grpId="0" animBg="1"/>
      <p:bldP spid="34" grpId="1" animBg="1"/>
      <p:bldP spid="22" grpId="0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3" grpId="0"/>
      <p:bldP spid="36" grpId="0" animBg="1"/>
      <p:bldP spid="36" grpId="1" animBg="1"/>
      <p:bldP spid="30" grpId="0"/>
      <p:bldP spid="33" grpId="0" animBg="1"/>
      <p:bldP spid="33" grpId="1" animBg="1"/>
      <p:bldP spid="35" grpId="0" animBg="1"/>
      <p:bldP spid="35" grpId="1" animBg="1"/>
      <p:bldP spid="32" grpId="0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Prove the Vertical Angle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219200"/>
          </a:xfrm>
        </p:spPr>
        <p:txBody>
          <a:bodyPr/>
          <a:lstStyle/>
          <a:p>
            <a:r>
              <a:rPr lang="en-US" dirty="0" smtClean="0"/>
              <a:t>If two angles are vertical angles, </a:t>
            </a:r>
            <a:br>
              <a:rPr lang="en-US" dirty="0" smtClean="0"/>
            </a:br>
            <a:r>
              <a:rPr lang="en-US" dirty="0" smtClean="0"/>
              <a:t>then they are congruent.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151" y="0"/>
            <a:ext cx="7498080" cy="1143000"/>
          </a:xfrm>
        </p:spPr>
        <p:txBody>
          <a:bodyPr/>
          <a:lstStyle/>
          <a:p>
            <a:r>
              <a:rPr lang="en-US" dirty="0" smtClean="0"/>
              <a:t>One More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1151" y="1173162"/>
                <a:ext cx="7498080" cy="13716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dirty="0" smtClean="0"/>
                  <a:t> are perpendicular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/>
                  <a:t>) lines that intersect at point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Prove: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</m:oMath>
                </a14:m>
                <a:r>
                  <a:rPr lang="en-US" dirty="0" smtClean="0"/>
                  <a:t> are right angles.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151" y="1173162"/>
                <a:ext cx="7498080" cy="1371600"/>
              </a:xfrm>
              <a:blipFill rotWithShape="1">
                <a:blip r:embed="rId2"/>
                <a:stretch>
                  <a:fillRect t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97391" y="3535362"/>
                <a:ext cx="7696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We will need to use a definition:</a:t>
                </a:r>
              </a:p>
              <a:p>
                <a:r>
                  <a:rPr lang="en-US" dirty="0" smtClean="0"/>
                  <a:t>DEF: Perpendicular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/>
                  <a:t>) lines:  </a:t>
                </a:r>
                <a:br>
                  <a:rPr lang="en-US" dirty="0" smtClean="0"/>
                </a:br>
                <a:r>
                  <a:rPr lang="en-US" dirty="0" smtClean="0"/>
                  <a:t>If two lines intersect to form a right angle, then they are perpendicular.</a:t>
                </a:r>
              </a:p>
              <a:p>
                <a:r>
                  <a:rPr lang="en-US" dirty="0" smtClean="0"/>
                  <a:t>If two lines are perpendicular, then they intersect to form a right angle.</a:t>
                </a:r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391" y="3535362"/>
                <a:ext cx="7696200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713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300743" y="2813349"/>
            <a:ext cx="23622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34143" y="2813349"/>
            <a:ext cx="1371600" cy="0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19943" y="2151692"/>
            <a:ext cx="0" cy="1295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19943" y="2456492"/>
            <a:ext cx="0" cy="685800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96143" y="22399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30777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29543" y="240274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29343" y="23923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91343" y="25447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914400" y="4790517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also use the Vertical Angle Theorem:</a:t>
            </a:r>
          </a:p>
          <a:p>
            <a:r>
              <a:rPr lang="en-US" dirty="0" smtClean="0"/>
              <a:t>If two angles are vertical angles, then they are congruent.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151" y="0"/>
            <a:ext cx="7498080" cy="1143000"/>
          </a:xfrm>
        </p:spPr>
        <p:txBody>
          <a:bodyPr/>
          <a:lstStyle/>
          <a:p>
            <a:r>
              <a:rPr lang="en-US" dirty="0" smtClean="0"/>
              <a:t>One More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1151" y="1173162"/>
                <a:ext cx="7498080" cy="13716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dirty="0" smtClean="0"/>
                  <a:t> are perpendicular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/>
                  <a:t>) lines that intersect at point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Prove: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</m:oMath>
                </a14:m>
                <a:r>
                  <a:rPr lang="en-US" dirty="0" smtClean="0"/>
                  <a:t> are right angles.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151" y="1173162"/>
                <a:ext cx="7498080" cy="1371600"/>
              </a:xfrm>
              <a:blipFill rotWithShape="1">
                <a:blip r:embed="rId2"/>
                <a:stretch>
                  <a:fillRect t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300743" y="2813349"/>
            <a:ext cx="23622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34143" y="2813349"/>
            <a:ext cx="1371600" cy="0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19943" y="2151692"/>
            <a:ext cx="0" cy="1295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19943" y="2456492"/>
            <a:ext cx="0" cy="685800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96143" y="22399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30777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29543" y="240274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29343" y="23923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91343" y="25447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0257497"/>
                  </p:ext>
                </p:extLst>
              </p:nvPr>
            </p:nvGraphicFramePr>
            <p:xfrm>
              <a:off x="1066799" y="3581400"/>
              <a:ext cx="8001000" cy="32050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6601"/>
                    <a:gridCol w="4724399"/>
                  </a:tblGrid>
                  <a:tr h="381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Reason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⃡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 and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⃡"/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𝐶𝐷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 are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⊥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1) Given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0257497"/>
                  </p:ext>
                </p:extLst>
              </p:nvPr>
            </p:nvGraphicFramePr>
            <p:xfrm>
              <a:off x="1066799" y="3581400"/>
              <a:ext cx="8001000" cy="32050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76601"/>
                    <a:gridCol w="4724399"/>
                  </a:tblGrid>
                  <a:tr h="38100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Reason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4008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1515" r="-144507" b="-60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1) Given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 smtClean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8100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066800" y="4343400"/>
                <a:ext cx="3910343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</m:oMath>
                </a14:m>
                <a:r>
                  <a:rPr lang="en-US" dirty="0" smtClean="0"/>
                  <a:t> is a right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343400"/>
                <a:ext cx="3910343" cy="381000"/>
              </a:xfrm>
              <a:prstGeom prst="rect">
                <a:avLst/>
              </a:prstGeom>
              <a:blipFill rotWithShape="1">
                <a:blip r:embed="rId4"/>
                <a:stretch>
                  <a:fillRect l="-1248" t="-8065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343400" y="4349436"/>
                <a:ext cx="4714593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2) If two lines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/>
                  <a:t> then they form a right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349436"/>
                <a:ext cx="4714593" cy="381000"/>
              </a:xfrm>
              <a:prstGeom prst="rect">
                <a:avLst/>
              </a:prstGeom>
              <a:blipFill rotWithShape="1">
                <a:blip r:embed="rId5"/>
                <a:stretch>
                  <a:fillRect l="-1164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017007" y="5135578"/>
                <a:ext cx="34648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are vertical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dirty="0" smtClean="0"/>
                  <a:t>s.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dirty="0" smtClean="0"/>
                  <a:t> &amp;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are vertical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dirty="0" smtClean="0"/>
                  <a:t>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07" y="5135578"/>
                <a:ext cx="3464836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58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343399" y="5105400"/>
                <a:ext cx="4714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4) If two angles share a vertex and their sides form opposite rays, they are vertical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dirty="0" smtClean="0"/>
                  <a:t>s.</a:t>
                </a:r>
                <a:endParaRPr lang="en-US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399" y="5105400"/>
                <a:ext cx="4714593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034" t="-4717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04558" y="5761539"/>
                <a:ext cx="3567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≅∡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𝐵𝐸𝐷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≅∡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AED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558" y="5761539"/>
                <a:ext cx="3567442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53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468263" y="5751731"/>
                <a:ext cx="4714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5) If two angles are vertical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dirty="0" smtClean="0"/>
                  <a:t>s, then they’re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263" y="5751731"/>
                <a:ext cx="471459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164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1017006" y="6287869"/>
                <a:ext cx="43030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𝐵𝐸𝐷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AED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06" y="6287869"/>
                <a:ext cx="4303037" cy="646331"/>
              </a:xfrm>
              <a:prstGeom prst="rect">
                <a:avLst/>
              </a:prstGeom>
              <a:blipFill rotWithShape="1">
                <a:blip r:embed="rId10"/>
                <a:stretch>
                  <a:fillRect l="-1275"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343400" y="6488668"/>
                <a:ext cx="4714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6) If 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dirty="0" smtClean="0"/>
                  <a:t>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then they have = measures.</a:t>
                </a:r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6488668"/>
                <a:ext cx="4714593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16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107164" y="4730436"/>
                <a:ext cx="34648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64" y="4730436"/>
                <a:ext cx="3464836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5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4352454" y="4745525"/>
                <a:ext cx="4714593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3) If 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 </m:t>
                    </m:r>
                  </m:oMath>
                </a14:m>
                <a:r>
                  <a:rPr lang="en-US" dirty="0" smtClean="0"/>
                  <a:t>is right, then its measure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90°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54" y="4745525"/>
                <a:ext cx="4714593" cy="381000"/>
              </a:xfrm>
              <a:prstGeom prst="rect">
                <a:avLst/>
              </a:prstGeom>
              <a:blipFill rotWithShape="1">
                <a:blip r:embed="rId13"/>
                <a:stretch>
                  <a:fillRect l="-1164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13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151" y="0"/>
            <a:ext cx="7498080" cy="1143000"/>
          </a:xfrm>
        </p:spPr>
        <p:txBody>
          <a:bodyPr/>
          <a:lstStyle/>
          <a:p>
            <a:r>
              <a:rPr lang="en-US" dirty="0" smtClean="0"/>
              <a:t>One More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1151" y="1173162"/>
                <a:ext cx="7498080" cy="13716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dirty="0" smtClean="0"/>
                  <a:t> are perpendicular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/>
                  <a:t>) lines that intersect at point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Prove: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</m:oMath>
                </a14:m>
                <a:r>
                  <a:rPr lang="en-US" dirty="0" smtClean="0"/>
                  <a:t> are right angles.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151" y="1173162"/>
                <a:ext cx="7498080" cy="1371600"/>
              </a:xfrm>
              <a:blipFill rotWithShape="1">
                <a:blip r:embed="rId2"/>
                <a:stretch>
                  <a:fillRect t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300743" y="2813349"/>
            <a:ext cx="23622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34143" y="2813349"/>
            <a:ext cx="1371600" cy="0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19943" y="2151692"/>
            <a:ext cx="0" cy="1295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19943" y="2456492"/>
            <a:ext cx="0" cy="685800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96143" y="22399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30777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29543" y="240274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29343" y="23923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91343" y="25447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76954"/>
              </p:ext>
            </p:extLst>
          </p:nvPr>
        </p:nvGraphicFramePr>
        <p:xfrm>
          <a:off x="1066799" y="3581400"/>
          <a:ext cx="8001000" cy="318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1"/>
                <a:gridCol w="4724399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64949" y="3900101"/>
                <a:ext cx="43030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𝐵𝐸𝐷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AED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49" y="3900101"/>
                <a:ext cx="4303037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133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4291343" y="4038600"/>
                <a:ext cx="47145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6) If 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dirty="0" smtClean="0"/>
                  <a:t>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en-US" dirty="0" smtClean="0"/>
                  <a:t> then they have = measures.</a:t>
                </a:r>
                <a:endParaRPr lang="en-US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3" y="4038600"/>
                <a:ext cx="471459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164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54763" y="4556406"/>
                <a:ext cx="43030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7)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</m:oMath>
                </a14:m>
                <a:r>
                  <a:rPr lang="en-US" dirty="0" smtClean="0"/>
                  <a:t> are a linear pair</a:t>
                </a: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763" y="4556406"/>
                <a:ext cx="430303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27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581807" y="4572000"/>
                <a:ext cx="47145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7) If 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dirty="0" smtClean="0"/>
                  <a:t>s are adjacent and their </a:t>
                </a:r>
                <a:r>
                  <a:rPr lang="en-US" dirty="0" err="1" smtClean="0"/>
                  <a:t>noncommon</a:t>
                </a:r>
                <a:r>
                  <a:rPr lang="en-US" dirty="0" smtClean="0"/>
                  <a:t> sides form a line, then they are a linear pair.</a:t>
                </a:r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807" y="4572000"/>
                <a:ext cx="4714593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116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990223" y="5202737"/>
                <a:ext cx="3353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</m:oMath>
                </a14:m>
                <a:r>
                  <a:rPr lang="en-US" dirty="0" smtClean="0"/>
                  <a:t> are supp.</a:t>
                </a:r>
                <a:endParaRPr lang="en-US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223" y="5202737"/>
                <a:ext cx="335317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45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4617266" y="5218331"/>
                <a:ext cx="5136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8) If 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dirty="0" smtClean="0"/>
                  <a:t>s form a linear pair, then they’re supp.</a:t>
                </a:r>
                <a:endParaRPr lang="en-US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266" y="5218331"/>
                <a:ext cx="5136334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94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990600" y="5648808"/>
                <a:ext cx="3353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9)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=180°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648808"/>
                <a:ext cx="335317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636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210239" y="5640284"/>
                <a:ext cx="51623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9) If 2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∡</m:t>
                    </m:r>
                  </m:oMath>
                </a14:m>
                <a:r>
                  <a:rPr lang="en-US" sz="1600" dirty="0" smtClean="0"/>
                  <a:t>s are supp., then the sum of their measures is 180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239" y="5640284"/>
                <a:ext cx="5162361" cy="338554"/>
              </a:xfrm>
              <a:prstGeom prst="rect">
                <a:avLst/>
              </a:prstGeom>
              <a:blipFill rotWithShape="1">
                <a:blip r:embed="rId10"/>
                <a:stretch>
                  <a:fillRect l="-708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990600" y="5996110"/>
                <a:ext cx="3353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10)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90°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=180°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996110"/>
                <a:ext cx="3353178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636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114800" y="6018140"/>
            <a:ext cx="516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10) If </a:t>
            </a:r>
            <a:r>
              <a:rPr lang="en-US" sz="1600" i="1" dirty="0" smtClean="0"/>
              <a:t>a</a:t>
            </a:r>
            <a:r>
              <a:rPr lang="en-US" sz="1600" dirty="0" smtClean="0"/>
              <a:t> = </a:t>
            </a:r>
            <a:r>
              <a:rPr lang="en-US" sz="1600" i="1" dirty="0" smtClean="0"/>
              <a:t>b</a:t>
            </a:r>
            <a:r>
              <a:rPr lang="en-US" sz="1600" dirty="0" smtClean="0"/>
              <a:t>, then </a:t>
            </a:r>
            <a:r>
              <a:rPr lang="en-US" sz="1600" i="1" dirty="0" smtClean="0"/>
              <a:t>a</a:t>
            </a:r>
            <a:r>
              <a:rPr lang="en-US" sz="1600" dirty="0" smtClean="0"/>
              <a:t> can be substituted for </a:t>
            </a:r>
            <a:r>
              <a:rPr lang="en-US" sz="1600" i="1" dirty="0" smtClean="0"/>
              <a:t>b</a:t>
            </a:r>
            <a:r>
              <a:rPr lang="en-US" sz="1600" dirty="0" smtClean="0"/>
              <a:t> in any equation.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914400" y="6365442"/>
                <a:ext cx="3353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5442"/>
                <a:ext cx="3353178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45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327935" y="6380831"/>
            <a:ext cx="4587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11) If </a:t>
            </a:r>
            <a:r>
              <a:rPr lang="en-US" sz="1600" i="1" dirty="0" smtClean="0"/>
              <a:t>a</a:t>
            </a:r>
            <a:r>
              <a:rPr lang="en-US" sz="1600" dirty="0" smtClean="0"/>
              <a:t> = </a:t>
            </a:r>
            <a:r>
              <a:rPr lang="en-US" sz="1600" i="1" dirty="0" smtClean="0"/>
              <a:t>b</a:t>
            </a:r>
            <a:r>
              <a:rPr lang="en-US" sz="1600" dirty="0" smtClean="0"/>
              <a:t> then </a:t>
            </a:r>
            <a:r>
              <a:rPr lang="en-US" sz="1600" i="1" dirty="0" smtClean="0"/>
              <a:t>a</a:t>
            </a:r>
            <a:r>
              <a:rPr lang="en-US" sz="1600" dirty="0" smtClean="0"/>
              <a:t> – </a:t>
            </a:r>
            <a:r>
              <a:rPr lang="en-US" sz="1600" i="1" dirty="0" smtClean="0"/>
              <a:t>c</a:t>
            </a:r>
            <a:r>
              <a:rPr lang="en-US" sz="1600" dirty="0" smtClean="0"/>
              <a:t> = </a:t>
            </a:r>
            <a:r>
              <a:rPr lang="en-US" sz="1600" i="1" dirty="0" smtClean="0"/>
              <a:t>b</a:t>
            </a:r>
            <a:r>
              <a:rPr lang="en-US" sz="1600" dirty="0" smtClean="0"/>
              <a:t> – </a:t>
            </a:r>
            <a:r>
              <a:rPr lang="en-US" sz="1600" i="1" dirty="0" smtClean="0"/>
              <a:t>c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8216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151" y="0"/>
            <a:ext cx="7498080" cy="1143000"/>
          </a:xfrm>
        </p:spPr>
        <p:txBody>
          <a:bodyPr/>
          <a:lstStyle/>
          <a:p>
            <a:r>
              <a:rPr lang="en-US" dirty="0" smtClean="0"/>
              <a:t>One More Theorem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31151" y="1173162"/>
                <a:ext cx="7498080" cy="13716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⃡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dirty="0" smtClean="0"/>
                  <a:t> are perpendicular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⊥</m:t>
                    </m:r>
                  </m:oMath>
                </a14:m>
                <a:r>
                  <a:rPr lang="en-US" dirty="0" smtClean="0"/>
                  <a:t>) lines that intersect at point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Prove: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</m:oMath>
                </a14:m>
                <a:r>
                  <a:rPr lang="en-US" dirty="0" smtClean="0"/>
                  <a:t> are right angles.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31151" y="1173162"/>
                <a:ext cx="7498080" cy="1371600"/>
              </a:xfrm>
              <a:blipFill rotWithShape="1">
                <a:blip r:embed="rId2"/>
                <a:stretch>
                  <a:fillRect t="-4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3300743" y="2813349"/>
            <a:ext cx="2362200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834143" y="2813349"/>
            <a:ext cx="1371600" cy="0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19943" y="2151692"/>
            <a:ext cx="0" cy="1295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19943" y="2456492"/>
            <a:ext cx="0" cy="685800"/>
          </a:xfrm>
          <a:prstGeom prst="straightConnector1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96143" y="22399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0" y="30777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29543" y="240274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29343" y="23923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4291343" y="254476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</a:t>
            </a:r>
            <a:endParaRPr lang="en-US" i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950808"/>
              </p:ext>
            </p:extLst>
          </p:nvPr>
        </p:nvGraphicFramePr>
        <p:xfrm>
          <a:off x="1066799" y="3581400"/>
          <a:ext cx="80010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1"/>
                <a:gridCol w="4724399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Reason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964949" y="3900101"/>
                <a:ext cx="43030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11)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49" y="3900101"/>
                <a:ext cx="430303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133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1068308" y="4300642"/>
                <a:ext cx="33531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12)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𝐶𝐸𝐵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𝐶𝐸𝐵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08" y="4300642"/>
                <a:ext cx="3353178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455"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481843" y="4316031"/>
            <a:ext cx="4587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12) If </a:t>
            </a:r>
            <a:r>
              <a:rPr lang="en-US" sz="1600" i="1" dirty="0" smtClean="0"/>
              <a:t>a</a:t>
            </a:r>
            <a:r>
              <a:rPr lang="en-US" sz="1600" dirty="0" smtClean="0"/>
              <a:t> = </a:t>
            </a:r>
            <a:r>
              <a:rPr lang="en-US" sz="1600" i="1" dirty="0" smtClean="0"/>
              <a:t>b</a:t>
            </a:r>
            <a:r>
              <a:rPr lang="en-US" sz="1600" dirty="0" smtClean="0"/>
              <a:t> and </a:t>
            </a:r>
            <a:r>
              <a:rPr lang="en-US" sz="1600" i="1" dirty="0" smtClean="0"/>
              <a:t>b</a:t>
            </a:r>
            <a:r>
              <a:rPr lang="en-US" sz="1600" dirty="0" smtClean="0"/>
              <a:t> = </a:t>
            </a:r>
            <a:r>
              <a:rPr lang="en-US" sz="1600" i="1" dirty="0" smtClean="0"/>
              <a:t>c</a:t>
            </a:r>
            <a:r>
              <a:rPr lang="en-US" sz="1600" dirty="0" smtClean="0"/>
              <a:t>, then </a:t>
            </a:r>
            <a:r>
              <a:rPr lang="en-US" sz="1600" i="1" dirty="0" smtClean="0"/>
              <a:t>a</a:t>
            </a:r>
            <a:r>
              <a:rPr lang="en-US" sz="1600" dirty="0" smtClean="0"/>
              <a:t> = </a:t>
            </a:r>
            <a:r>
              <a:rPr lang="en-US" sz="1600" i="1" dirty="0" smtClean="0"/>
              <a:t>c.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4327935" y="3921401"/>
            <a:ext cx="295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11) If </a:t>
            </a:r>
            <a:r>
              <a:rPr lang="en-US" i="1" dirty="0" smtClean="0"/>
              <a:t>a</a:t>
            </a:r>
            <a:r>
              <a:rPr lang="en-US" dirty="0" smtClean="0"/>
              <a:t> = </a:t>
            </a:r>
            <a:r>
              <a:rPr lang="en-US" i="1" dirty="0" smtClean="0"/>
              <a:t>b</a:t>
            </a:r>
            <a:r>
              <a:rPr lang="en-US" dirty="0" smtClean="0"/>
              <a:t> then </a:t>
            </a:r>
            <a:r>
              <a:rPr lang="en-US" i="1" dirty="0" smtClean="0"/>
              <a:t>a</a:t>
            </a:r>
            <a:r>
              <a:rPr lang="en-US" dirty="0" smtClean="0"/>
              <a:t> – </a:t>
            </a:r>
            <a:r>
              <a:rPr lang="en-US" i="1" dirty="0" smtClean="0"/>
              <a:t>c</a:t>
            </a:r>
            <a:r>
              <a:rPr lang="en-US" dirty="0" smtClean="0"/>
              <a:t> = </a:t>
            </a:r>
            <a:r>
              <a:rPr lang="en-US" i="1" dirty="0" smtClean="0"/>
              <a:t>b</a:t>
            </a:r>
            <a:r>
              <a:rPr lang="en-US" dirty="0" smtClean="0"/>
              <a:t> – </a:t>
            </a:r>
            <a:r>
              <a:rPr lang="en-US" i="1" dirty="0" smtClean="0"/>
              <a:t>c</a:t>
            </a:r>
            <a:r>
              <a:rPr lang="en-US" dirty="0" smtClean="0"/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082643" y="4946973"/>
                <a:ext cx="335317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13)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 &amp; 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𝐵𝐸𝐷</m:t>
                    </m:r>
                  </m:oMath>
                </a14:m>
                <a:r>
                  <a:rPr lang="en-US" dirty="0" smtClean="0"/>
                  <a:t> are right angles.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43" y="4946973"/>
                <a:ext cx="3353178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63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4359622" y="5105400"/>
                <a:ext cx="47096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13)If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∡=90°</m:t>
                    </m:r>
                  </m:oMath>
                </a14:m>
                <a:r>
                  <a:rPr lang="en-US" dirty="0" smtClean="0"/>
                  <a:t>, then it is a right angle.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622" y="5105400"/>
                <a:ext cx="470968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35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6389" y="5715000"/>
            <a:ext cx="845820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Theorem: </a:t>
            </a:r>
          </a:p>
          <a:p>
            <a:pPr algn="ctr"/>
            <a:r>
              <a:rPr lang="en-US" sz="2800" dirty="0" smtClean="0"/>
              <a:t>Perpendicular lines intersect to form four right angles.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4254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27" grpId="0"/>
      <p:bldP spid="28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p. 111-113 Complete #15-26 mentally; complete #27-31 odd, 34 &amp; </a:t>
            </a:r>
            <a:r>
              <a:rPr lang="en-US" dirty="0" smtClean="0"/>
              <a:t>35 in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Check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5727192" cy="4800600"/>
              </a:xfrm>
            </p:spPr>
            <p:txBody>
              <a:bodyPr>
                <a:normAutofit fontScale="85000" lnSpcReduction="10000"/>
              </a:bodyPr>
              <a:lstStyle/>
              <a:p>
                <a:pPr marL="82296" indent="0">
                  <a:buNone/>
                </a:pPr>
                <a:r>
                  <a:rPr lang="en-US" dirty="0" smtClean="0"/>
                  <a:t>22) Given: </a:t>
                </a:r>
                <a:r>
                  <a:rPr lang="en-US" i="1" dirty="0" smtClean="0"/>
                  <a:t>AB</a:t>
                </a:r>
                <a:r>
                  <a:rPr lang="en-US" dirty="0" smtClean="0"/>
                  <a:t> = </a:t>
                </a:r>
                <a:r>
                  <a:rPr lang="en-US" i="1" dirty="0" smtClean="0"/>
                  <a:t>CD</a:t>
                </a:r>
              </a:p>
              <a:p>
                <a:pPr marL="82296" indent="0">
                  <a:buNone/>
                </a:pPr>
                <a:r>
                  <a:rPr lang="en-US" dirty="0" smtClean="0"/>
                  <a:t>      Prove: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i="1" smtClean="0">
                        <a:latin typeface="Cambria Math"/>
                        <a:ea typeface="Cambria Math"/>
                      </a:rPr>
                      <m:t>≅</m:t>
                    </m:r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𝐶𝐷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82296" indent="0">
                  <a:buNone/>
                </a:pPr>
                <a:r>
                  <a:rPr lang="en-US" dirty="0" smtClean="0"/>
                  <a:t>24) Given: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intersects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en-US" dirty="0" smtClean="0"/>
                  <a:t> at </a:t>
                </a:r>
                <a:r>
                  <a:rPr lang="en-US" i="1" dirty="0" smtClean="0"/>
                  <a:t>E</a:t>
                </a:r>
                <a:r>
                  <a:rPr lang="en-US" dirty="0" smtClean="0"/>
                  <a:t>.</a:t>
                </a:r>
              </a:p>
              <a:p>
                <a:pPr marL="82296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Prove: 4 angles are formed</a:t>
                </a:r>
              </a:p>
              <a:p>
                <a:pPr marL="82296" indent="0">
                  <a:buNone/>
                </a:pPr>
                <a:r>
                  <a:rPr lang="en-US" dirty="0" smtClean="0"/>
                  <a:t>26) Given: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𝐴𝐵</m:t>
                        </m:r>
                      </m:e>
                    </m:acc>
                    <m:r>
                      <a:rPr lang="en-US" i="1" smtClean="0">
                        <a:latin typeface="Cambria Math"/>
                        <a:ea typeface="Cambria Math"/>
                      </a:rPr>
                      <m:t>⊥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𝐶𝐷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82296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Prove: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𝐴𝐸𝐷</m:t>
                    </m:r>
                  </m:oMath>
                </a14:m>
                <a:r>
                  <a:rPr lang="en-US" dirty="0" smtClean="0"/>
                  <a:t> is a right angle</a:t>
                </a:r>
              </a:p>
              <a:p>
                <a:pPr marL="82296" indent="0">
                  <a:buNone/>
                </a:pPr>
                <a:r>
                  <a:rPr lang="en-US" dirty="0" smtClean="0"/>
                  <a:t>28) 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</a:p>
              <a:p>
                <a:pPr marL="82296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and </a:t>
                </a:r>
                <a:r>
                  <a:rPr lang="en-US" i="1" dirty="0" smtClean="0"/>
                  <a:t>D</a:t>
                </a:r>
                <a:r>
                  <a:rPr lang="en-US" dirty="0" smtClean="0"/>
                  <a:t> is the midpoint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 marL="82296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Prove: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𝐵𝐷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𝐶𝐸</m:t>
                    </m:r>
                  </m:oMath>
                </a14:m>
                <a:endParaRPr lang="en-US" dirty="0" smtClean="0"/>
              </a:p>
              <a:p>
                <a:pPr marL="82296" indent="0">
                  <a:buNone/>
                </a:pPr>
                <a:r>
                  <a:rPr lang="en-US" dirty="0" smtClean="0"/>
                  <a:t>30, 33 &amp; 34) (Next slide)</a:t>
                </a:r>
              </a:p>
              <a:p>
                <a:pPr marL="82296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5727192" cy="4800600"/>
              </a:xfrm>
              <a:blipFill rotWithShape="1">
                <a:blip r:embed="rId2"/>
                <a:stretch>
                  <a:fillRect l="-532" t="-2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953000" y="1752600"/>
            <a:ext cx="2743200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410200" y="1295400"/>
            <a:ext cx="2743200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0" y="1295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1383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1752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505700" y="181713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15200" y="2286000"/>
            <a:ext cx="1028700" cy="60960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0" y="20760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89545" y="2895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799152" y="2590800"/>
            <a:ext cx="1971393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22952" y="2590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8529873" y="2221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94348" y="25262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</a:t>
            </a:r>
            <a:endParaRPr lang="en-US" i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530568" y="3080266"/>
            <a:ext cx="0" cy="81956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133347" y="2895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86397" y="389181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791200" y="3435439"/>
            <a:ext cx="1971393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15000" y="3435439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7521921" y="306610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6586396" y="3370907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</a:t>
            </a:r>
            <a:endParaRPr lang="en-US" i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967396" y="5334000"/>
            <a:ext cx="1971393" cy="0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02097" y="355708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8568729" y="439465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7188640" y="442824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</a:t>
            </a:r>
            <a:endParaRPr lang="en-US" i="1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6951552" y="3885425"/>
            <a:ext cx="1150545" cy="1448575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077576" y="3891812"/>
            <a:ext cx="861213" cy="1442188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4" idx="3"/>
          </p:cNvCxnSpPr>
          <p:nvPr/>
        </p:nvCxnSpPr>
        <p:spPr>
          <a:xfrm flipV="1">
            <a:off x="7569640" y="4609712"/>
            <a:ext cx="913457" cy="3194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25662" y="5149334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</a:t>
            </a:r>
            <a:endParaRPr lang="en-US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8740745" y="533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748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Check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0857242"/>
                  </p:ext>
                </p:extLst>
              </p:nvPr>
            </p:nvGraphicFramePr>
            <p:xfrm>
              <a:off x="1295400" y="1295400"/>
              <a:ext cx="7543800" cy="2103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9400"/>
                    <a:gridCol w="4724400"/>
                  </a:tblGrid>
                  <a:tr h="31444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Reason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1444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𝐴𝐶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𝐵𝐷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arenR"/>
                          </a:pPr>
                          <a:r>
                            <a:rPr lang="en-US" baseline="0" dirty="0" smtClean="0"/>
                            <a:t>Given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5028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𝐴𝐶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𝐴𝐵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en-US" dirty="0" smtClean="0"/>
                            <a:t>,</a:t>
                          </a:r>
                        </a:p>
                        <a:p>
                          <a:r>
                            <a:rPr lang="en-US" dirty="0" smtClean="0"/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𝐵𝐷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𝐵𝐶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𝐶𝐷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2) Segment</a:t>
                          </a:r>
                          <a:r>
                            <a:rPr lang="en-US" baseline="0" dirty="0" smtClean="0"/>
                            <a:t> addition postulate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29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𝐴𝐵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𝐵𝐶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𝐵𝐶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𝐶𝐷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3) Substitution property</a:t>
                          </a:r>
                          <a:r>
                            <a:rPr lang="en-US" baseline="0" dirty="0" smtClean="0"/>
                            <a:t>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29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𝐴𝐵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𝐶𝐷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4) Subtraction property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0857242"/>
                  </p:ext>
                </p:extLst>
              </p:nvPr>
            </p:nvGraphicFramePr>
            <p:xfrm>
              <a:off x="1295400" y="1295400"/>
              <a:ext cx="7543800" cy="2103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9400"/>
                    <a:gridCol w="472440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Reason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" t="-108333" r="-167749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arenR"/>
                          </a:pPr>
                          <a:r>
                            <a:rPr lang="en-US" baseline="0" dirty="0" smtClean="0"/>
                            <a:t>Given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" t="-119048" r="-167749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2) Segment</a:t>
                          </a:r>
                          <a:r>
                            <a:rPr lang="en-US" baseline="0" dirty="0" smtClean="0"/>
                            <a:t> addition postulate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" t="-383333" r="-167749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3) Substitution property</a:t>
                          </a:r>
                          <a:r>
                            <a:rPr lang="en-US" baseline="0" dirty="0" smtClean="0"/>
                            <a:t>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" t="-483333" r="-167749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4) Subtraction property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914400" y="990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33)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8259651"/>
                  </p:ext>
                </p:extLst>
              </p:nvPr>
            </p:nvGraphicFramePr>
            <p:xfrm>
              <a:off x="1409700" y="3766066"/>
              <a:ext cx="7543800" cy="246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9400"/>
                    <a:gridCol w="4724400"/>
                  </a:tblGrid>
                  <a:tr h="31444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Reason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1444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𝑁𝐿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𝑁𝑀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𝐵𝑀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arenR"/>
                          </a:pPr>
                          <a:r>
                            <a:rPr lang="en-US" baseline="0" dirty="0" smtClean="0"/>
                            <a:t>Given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5028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𝑁𝐿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𝑁𝐴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b="0" i="1" dirty="0" smtClean="0">
                              <a:latin typeface="Cambria Math"/>
                            </a:rPr>
                            <a:t/>
                          </a:r>
                          <a:br>
                            <a:rPr lang="en-US" b="0" i="1" dirty="0" smtClean="0">
                              <a:latin typeface="Cambria Math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𝑁𝑀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𝑁𝐵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𝐵𝑀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2) Segment</a:t>
                          </a:r>
                          <a:r>
                            <a:rPr lang="en-US" baseline="0" dirty="0" smtClean="0"/>
                            <a:t> addition postulate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29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𝑁𝐴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𝑁𝐵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𝐵𝑀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3) Substitution property</a:t>
                          </a:r>
                          <a:r>
                            <a:rPr lang="en-US" baseline="0" dirty="0" smtClean="0"/>
                            <a:t>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29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𝑁𝐴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𝐵𝑀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𝑁𝐵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𝐵𝑀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4) Substitution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property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29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𝑁𝐴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𝑁𝐵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5) Subtraction property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8259651"/>
                  </p:ext>
                </p:extLst>
              </p:nvPr>
            </p:nvGraphicFramePr>
            <p:xfrm>
              <a:off x="1409700" y="3766066"/>
              <a:ext cx="7543800" cy="2468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9400"/>
                    <a:gridCol w="472440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Reason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8333" r="-167387" b="-5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arenR"/>
                          </a:pPr>
                          <a:r>
                            <a:rPr lang="en-US" baseline="0" dirty="0" smtClean="0"/>
                            <a:t>Given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19048" r="-167387" b="-1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2) Segment</a:t>
                          </a:r>
                          <a:r>
                            <a:rPr lang="en-US" baseline="0" dirty="0" smtClean="0"/>
                            <a:t> addition postulate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83333" r="-167387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3) Substitution property</a:t>
                          </a:r>
                          <a:r>
                            <a:rPr lang="en-US" baseline="0" dirty="0" smtClean="0"/>
                            <a:t>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83333" r="-167387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4) Substitution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property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83333" r="-167387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5) Subtraction property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982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Check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143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34)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2952861"/>
                  </p:ext>
                </p:extLst>
              </p:nvPr>
            </p:nvGraphicFramePr>
            <p:xfrm>
              <a:off x="1295400" y="1566932"/>
              <a:ext cx="7543800" cy="33860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9400"/>
                    <a:gridCol w="4724400"/>
                  </a:tblGrid>
                  <a:tr h="31444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Reason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14448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𝐺𝑅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𝐼𝐿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dirty="0" smtClean="0"/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arenR"/>
                          </a:pPr>
                          <a:r>
                            <a:rPr lang="en-US" baseline="0" dirty="0" smtClean="0"/>
                            <a:t>Given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5028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𝐺𝑅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𝑆𝑅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𝑆𝐿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2) Def.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≅</m:t>
                              </m:r>
                            </m:oMath>
                          </a14:m>
                          <a:r>
                            <a:rPr lang="en-US" dirty="0" smtClean="0"/>
                            <a:t> segments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29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𝐺𝑅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𝐺𝑆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𝑆𝑅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b="0" i="1" dirty="0" smtClean="0">
                              <a:latin typeface="Cambria Math"/>
                            </a:rPr>
                            <a:t/>
                          </a:r>
                          <a:br>
                            <a:rPr lang="en-US" b="0" i="1" dirty="0" smtClean="0">
                              <a:latin typeface="Cambria Math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𝐼𝐿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𝐼𝑆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𝑆𝐿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3) Segment</a:t>
                          </a:r>
                          <a:r>
                            <a:rPr lang="en-US" baseline="0" dirty="0" smtClean="0"/>
                            <a:t> Addition Property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29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𝐺𝑆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𝑆𝑅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𝑆𝐿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4) Substitution property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29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5)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𝐺𝑆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𝑆𝐿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5) </a:t>
                          </a:r>
                          <a:r>
                            <a:rPr lang="en-US" dirty="0" smtClean="0"/>
                            <a:t>Substitution property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29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6)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/>
                                </a:rPr>
                                <m:t>𝐺𝑆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𝐼𝑆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6) Subtraction property</a:t>
                          </a:r>
                          <a:r>
                            <a:rPr lang="en-US" baseline="0" dirty="0" smtClean="0"/>
                            <a:t>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2909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7)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𝐺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≅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𝐼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</m:acc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7) Def.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≅</m:t>
                              </m:r>
                            </m:oMath>
                          </a14:m>
                          <a:r>
                            <a:rPr lang="en-US" dirty="0" smtClean="0"/>
                            <a:t> segments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2952861"/>
                  </p:ext>
                </p:extLst>
              </p:nvPr>
            </p:nvGraphicFramePr>
            <p:xfrm>
              <a:off x="1295400" y="1566932"/>
              <a:ext cx="7543800" cy="338606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19400"/>
                    <a:gridCol w="472440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Statement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Reason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63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" t="-108333" r="-167749" b="-75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arenR"/>
                          </a:pPr>
                          <a:r>
                            <a:rPr lang="en-US" baseline="0" dirty="0" smtClean="0"/>
                            <a:t>Given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502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" t="-137363" r="-167749" b="-3956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742" t="-137363" b="-395604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" t="-205714" r="-167749" b="-2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3) Segment</a:t>
                          </a:r>
                          <a:r>
                            <a:rPr lang="en-US" baseline="0" dirty="0" smtClean="0"/>
                            <a:t> Addition Property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" t="-535000" r="-1677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4) Substitution property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" t="-635000" r="-167749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5) </a:t>
                          </a:r>
                          <a:r>
                            <a:rPr lang="en-US" dirty="0" smtClean="0"/>
                            <a:t>Substitution property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" t="-735000" r="-167749" b="-1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r>
                            <a:rPr lang="en-US" dirty="0" smtClean="0"/>
                            <a:t>6) Subtraction property</a:t>
                          </a:r>
                          <a:r>
                            <a:rPr lang="en-US" baseline="0" dirty="0" smtClean="0"/>
                            <a:t> of equality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63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6" t="-835000" r="-167749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742" t="-835000" b="-25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02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§2-6 Verifying Angle Relationships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All definitions are </a:t>
                </a:r>
                <a:r>
                  <a:rPr lang="en-US" b="1" i="1" dirty="0" err="1" smtClean="0"/>
                  <a:t>biconditional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err="1" smtClean="0"/>
                  <a:t>Biconditional</a:t>
                </a:r>
                <a:r>
                  <a:rPr lang="en-US" dirty="0" smtClean="0"/>
                  <a:t>: </a:t>
                </a:r>
                <a:br>
                  <a:rPr lang="en-US" dirty="0" smtClean="0"/>
                </a:br>
                <a:r>
                  <a:rPr lang="en-US" dirty="0" smtClean="0"/>
                  <a:t>The statement and its converse are both true.</a:t>
                </a:r>
              </a:p>
              <a:p>
                <a:r>
                  <a:rPr lang="en-US" dirty="0" smtClean="0"/>
                  <a:t>Example:</a:t>
                </a:r>
              </a:p>
              <a:p>
                <a:pPr lvl="1"/>
                <a:r>
                  <a:rPr lang="en-US" dirty="0" smtClean="0"/>
                  <a:t>Definition of a Right Angle:</a:t>
                </a:r>
              </a:p>
              <a:p>
                <a:pPr lvl="2"/>
                <a:r>
                  <a:rPr lang="en-US" dirty="0" smtClean="0"/>
                  <a:t>Right angles have a measure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90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3"/>
                <a:r>
                  <a:rPr lang="en-US" dirty="0" smtClean="0"/>
                  <a:t>If an angle is right, then it has a measure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90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3"/>
                <a:r>
                  <a:rPr lang="en-US" dirty="0" smtClean="0"/>
                  <a:t>If an angle has a measure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90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, then it is right.</a:t>
                </a:r>
              </a:p>
              <a:p>
                <a:pPr lvl="3"/>
                <a:r>
                  <a:rPr lang="en-US" dirty="0" smtClean="0"/>
                  <a:t>BICONDITIONAL:  An angle is a right angle if and only if its measure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90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err="1" smtClean="0"/>
                  <a:t>Biconditionals</a:t>
                </a:r>
                <a:r>
                  <a:rPr lang="en-US" dirty="0" smtClean="0"/>
                  <a:t> have special symbols:</a:t>
                </a:r>
              </a:p>
              <a:p>
                <a:pPr lvl="1"/>
                <a:r>
                  <a:rPr lang="en-US" dirty="0" smtClean="0"/>
                  <a:t>“if and only if” can be written as “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”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⇔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541" b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08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§2-6 Verifying Angle Relationships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1219200"/>
              </a:xfrm>
            </p:spPr>
            <p:txBody>
              <a:bodyPr/>
              <a:lstStyle/>
              <a:p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∡2</m:t>
                    </m:r>
                  </m:oMath>
                </a14:m>
                <a:r>
                  <a:rPr lang="en-US" dirty="0" smtClean="0"/>
                  <a:t> are a linear pair.</a:t>
                </a:r>
              </a:p>
              <a:p>
                <a:r>
                  <a:rPr lang="en-US" dirty="0" smtClean="0"/>
                  <a:t>Prove: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∡1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supplementary.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1219200"/>
              </a:xfrm>
              <a:blipFill rotWithShape="1">
                <a:blip r:embed="rId2"/>
                <a:stretch>
                  <a:fillRect t="-6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loud Callout 3"/>
          <p:cNvSpPr/>
          <p:nvPr/>
        </p:nvSpPr>
        <p:spPr>
          <a:xfrm>
            <a:off x="76200" y="2514600"/>
            <a:ext cx="2209800" cy="762000"/>
          </a:xfrm>
          <a:prstGeom prst="cloudCallout">
            <a:avLst>
              <a:gd name="adj1" fmla="val 48969"/>
              <a:gd name="adj2" fmla="val 51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1: Draw a Picture!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3352800"/>
            <a:ext cx="3505200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810000" y="26670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4800" y="2971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1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971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2812" y="3733800"/>
            <a:ext cx="2209800" cy="762000"/>
          </a:xfrm>
          <a:prstGeom prst="cloudCallout">
            <a:avLst>
              <a:gd name="adj1" fmla="val 48969"/>
              <a:gd name="adj2" fmla="val 51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Step 2: Make a plan!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3733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sort of definitions, theorems, postulates, etc. do I have that deal with Linear Pairs (given) or supplementary angles (goal)?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990600" y="4419600"/>
                <a:ext cx="807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Linear Pair Postulate: </a:t>
                </a:r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If two angles form a linear pair then the sum of their measures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180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419600"/>
                <a:ext cx="8077200" cy="646331"/>
              </a:xfrm>
              <a:prstGeom prst="rect">
                <a:avLst/>
              </a:prstGeom>
              <a:blipFill rotWithShape="1">
                <a:blip r:embed="rId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66800" y="5029200"/>
                <a:ext cx="8077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Definition of Supplementary:  </a:t>
                </a:r>
              </a:p>
              <a:p>
                <a:pPr algn="ctr"/>
                <a:r>
                  <a:rPr lang="en-US" dirty="0" smtClean="0"/>
                  <a:t>2 angles </a:t>
                </a:r>
                <a:r>
                  <a:rPr lang="en-US" dirty="0" smtClean="0"/>
                  <a:t>are supplementary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 sum of their measures </a:t>
                </a:r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180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029200"/>
                <a:ext cx="8077200" cy="646331"/>
              </a:xfrm>
              <a:prstGeom prst="rect">
                <a:avLst/>
              </a:prstGeom>
              <a:blipFill rotWithShape="1">
                <a:blip r:embed="rId4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05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  <p:bldP spid="11" grpId="0" animBg="1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91200" y="5867400"/>
            <a:ext cx="3276600" cy="3621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§2-6 Verifying Angle Relationships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1219200"/>
              </a:xfrm>
            </p:spPr>
            <p:txBody>
              <a:bodyPr/>
              <a:lstStyle/>
              <a:p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∡2</m:t>
                    </m:r>
                  </m:oMath>
                </a14:m>
                <a:r>
                  <a:rPr lang="en-US" dirty="0" smtClean="0"/>
                  <a:t> are a linear pair.</a:t>
                </a:r>
              </a:p>
              <a:p>
                <a:r>
                  <a:rPr lang="en-US" dirty="0" smtClean="0"/>
                  <a:t>Prove: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∡1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supplementary.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1219200"/>
              </a:xfrm>
              <a:blipFill rotWithShape="1">
                <a:blip r:embed="rId2"/>
                <a:stretch>
                  <a:fillRect t="-6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048000" y="3352800"/>
            <a:ext cx="3505200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810000" y="26670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4800" y="2971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1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971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38200" y="3733800"/>
                <a:ext cx="830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 smtClean="0"/>
                  <a:t> to prove two angles are supplementary, I have to prove they have a sum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180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733800"/>
                <a:ext cx="83058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66800" y="5029200"/>
                <a:ext cx="8077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Definition of Supplementary:  </a:t>
                </a:r>
              </a:p>
              <a:p>
                <a:pPr algn="ctr"/>
                <a:endParaRPr lang="en-US" b="1" dirty="0"/>
              </a:p>
              <a:p>
                <a:pPr algn="ctr"/>
                <a:endParaRPr lang="en-US" b="1" dirty="0" smtClean="0"/>
              </a:p>
              <a:p>
                <a:pPr algn="ctr"/>
                <a:r>
                  <a:rPr lang="en-US" dirty="0" smtClean="0"/>
                  <a:t>If the measures of two angles have a sum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180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 then the angles are supplementary.</a:t>
                </a:r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029200"/>
                <a:ext cx="807720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302" t="-2538" r="-302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88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143000" y="5381322"/>
            <a:ext cx="2743200" cy="3231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219200" y="4419600"/>
            <a:ext cx="228600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§2-6 Verifying Angle Relationships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447800"/>
                <a:ext cx="7498080" cy="1219200"/>
              </a:xfrm>
            </p:spPr>
            <p:txBody>
              <a:bodyPr/>
              <a:lstStyle/>
              <a:p>
                <a:r>
                  <a:rPr lang="en-US" dirty="0" smtClean="0"/>
                  <a:t>Given: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∡2</m:t>
                    </m:r>
                  </m:oMath>
                </a14:m>
                <a:r>
                  <a:rPr lang="en-US" dirty="0" smtClean="0"/>
                  <a:t> are a linear pair.</a:t>
                </a:r>
              </a:p>
              <a:p>
                <a:r>
                  <a:rPr lang="en-US" dirty="0" smtClean="0"/>
                  <a:t>Prove: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∡1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∡2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are supplementary.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447800"/>
                <a:ext cx="7498080" cy="1219200"/>
              </a:xfrm>
              <a:blipFill rotWithShape="1">
                <a:blip r:embed="rId2"/>
                <a:stretch>
                  <a:fillRect t="-6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048000" y="3352800"/>
            <a:ext cx="3505200" cy="0"/>
          </a:xfrm>
          <a:prstGeom prst="line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810000" y="26670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4800" y="2971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1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971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 Math" pitchFamily="18" charset="0"/>
                <a:ea typeface="Cambria Math" pitchFamily="18" charset="0"/>
              </a:rPr>
              <a:t>2</a:t>
            </a:r>
            <a:endParaRPr lang="en-US" sz="2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43000" y="4038600"/>
            <a:ext cx="274320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6023518"/>
                  </p:ext>
                </p:extLst>
              </p:nvPr>
            </p:nvGraphicFramePr>
            <p:xfrm>
              <a:off x="914400" y="3657600"/>
              <a:ext cx="8153400" cy="3949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8050"/>
                    <a:gridCol w="5145350"/>
                  </a:tblGrid>
                  <a:tr h="370114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Statements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Reasons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∡2</m:t>
                              </m:r>
                            </m:oMath>
                          </a14:m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 are a linear pair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eriod"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Given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114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114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114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114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6023518"/>
                  </p:ext>
                </p:extLst>
              </p:nvPr>
            </p:nvGraphicFramePr>
            <p:xfrm>
              <a:off x="914400" y="3657600"/>
              <a:ext cx="8153400" cy="3949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08050"/>
                    <a:gridCol w="5145350"/>
                  </a:tblGrid>
                  <a:tr h="370114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Statements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Reasons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62857" r="-170850" b="-45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rabicPeriod"/>
                          </a:pPr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Given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118872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114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114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  <a:tr h="370114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8" name="Rectangle 17"/>
          <p:cNvSpPr/>
          <p:nvPr/>
        </p:nvSpPr>
        <p:spPr>
          <a:xfrm>
            <a:off x="1219200" y="4419600"/>
            <a:ext cx="2209800" cy="3231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14400" y="4419600"/>
                <a:ext cx="2895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2.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+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=180°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19600"/>
                <a:ext cx="2895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68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229100" y="4419600"/>
            <a:ext cx="297180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52900" y="4742765"/>
            <a:ext cx="3352800" cy="2864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886200" y="4419600"/>
                <a:ext cx="46863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2.   If two angles form a linear pair, then </a:t>
                </a:r>
                <a:br>
                  <a:rPr lang="en-US" dirty="0" smtClean="0"/>
                </a:br>
                <a:r>
                  <a:rPr lang="en-US" dirty="0" smtClean="0"/>
                  <a:t>    the sum  of their measures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180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n-US" dirty="0" smtClean="0"/>
                  <a:t>    (Linear Pair Postulate)</a:t>
                </a:r>
                <a:endParaRPr lang="en-US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4419600"/>
                <a:ext cx="46863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172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495800" y="5381322"/>
            <a:ext cx="4343400" cy="3231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838200" y="5334000"/>
                <a:ext cx="31679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3.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and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∡2</m:t>
                    </m:r>
                  </m:oMath>
                </a14:m>
                <a:r>
                  <a:rPr lang="en-US" dirty="0" smtClean="0"/>
                  <a:t> are supplementary</a:t>
                </a:r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316795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734" t="-8197" r="-134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488024" y="5657154"/>
            <a:ext cx="2750976" cy="28643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3886200" y="5334000"/>
                <a:ext cx="5486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3.   If the sum of the measures of two angles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180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, then the angles are supplementary.  (def. Supplementary)</a:t>
                </a:r>
                <a:endParaRPr lang="en-US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334000"/>
                <a:ext cx="5486400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00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066800" y="6077635"/>
            <a:ext cx="79248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You have just proven the </a:t>
            </a:r>
            <a:r>
              <a:rPr lang="en-US" sz="2000" b="1" i="1" dirty="0" smtClean="0"/>
              <a:t>Supplement Theorem</a:t>
            </a:r>
            <a:r>
              <a:rPr lang="en-US" sz="2000" b="1" dirty="0" smtClean="0"/>
              <a:t>:</a:t>
            </a:r>
          </a:p>
          <a:p>
            <a:r>
              <a:rPr lang="en-US" sz="2000" dirty="0" smtClean="0"/>
              <a:t>If two angles form a linear pair, then they are supplementary angles.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517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16" grpId="0" animBg="1"/>
      <p:bldP spid="16" grpId="1" animBg="1"/>
      <p:bldP spid="18" grpId="0" animBg="1"/>
      <p:bldP spid="18" grpId="1" animBg="1"/>
      <p:bldP spid="7" grpId="0"/>
      <p:bldP spid="11" grpId="0" animBg="1"/>
      <p:bldP spid="11" grpId="1" animBg="1"/>
      <p:bldP spid="17" grpId="0" animBg="1"/>
      <p:bldP spid="17" grpId="1" animBg="1"/>
      <p:bldP spid="13" grpId="0"/>
      <p:bldP spid="24" grpId="0" animBg="1"/>
      <p:bldP spid="24" grpId="1" animBg="1"/>
      <p:bldP spid="20" grpId="0"/>
      <p:bldP spid="27" grpId="0" animBg="1"/>
      <p:bldP spid="27" grpId="1" animBg="1"/>
      <p:bldP spid="23" grpId="0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Congruence Theorems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Congruence of angles is</a:t>
                </a:r>
              </a:p>
              <a:p>
                <a:pPr lvl="1"/>
                <a:r>
                  <a:rPr lang="en-US" dirty="0" smtClean="0"/>
                  <a:t>Reflexive</a:t>
                </a:r>
              </a:p>
              <a:p>
                <a:pPr lvl="2"/>
                <a:r>
                  <a:rPr lang="en-US" dirty="0" smtClean="0">
                    <a:ea typeface="Cambria Math"/>
                  </a:rPr>
                  <a:t>For any angle,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: 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≅∡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Symmetric</a:t>
                </a:r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Transitive</a:t>
                </a:r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∡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≅∡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37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1390</TotalTime>
  <Words>1853</Words>
  <Application>Microsoft Office PowerPoint</Application>
  <PresentationFormat>On-screen Show (4:3)</PresentationFormat>
  <Paragraphs>274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Thursday, August 30, 2012</vt:lpstr>
      <vt:lpstr>Homework Check</vt:lpstr>
      <vt:lpstr>Homework Check</vt:lpstr>
      <vt:lpstr>Homework Check </vt:lpstr>
      <vt:lpstr>§2-6 Verifying Angle Relationships</vt:lpstr>
      <vt:lpstr>§2-6 Verifying Angle Relationships</vt:lpstr>
      <vt:lpstr>§2-6 Verifying Angle Relationships</vt:lpstr>
      <vt:lpstr>§2-6 Verifying Angle Relationships</vt:lpstr>
      <vt:lpstr>Congruence Theorems</vt:lpstr>
      <vt:lpstr>Congruent Supplements Theorem</vt:lpstr>
      <vt:lpstr>Congruent Supplements Theorem</vt:lpstr>
      <vt:lpstr>Congruent Complements Theorem</vt:lpstr>
      <vt:lpstr>Right Angle Theorem</vt:lpstr>
      <vt:lpstr>Prove the Vertical Angle Theorem</vt:lpstr>
      <vt:lpstr>One More Theorem</vt:lpstr>
      <vt:lpstr>One More Theorem</vt:lpstr>
      <vt:lpstr>One More Theorem</vt:lpstr>
      <vt:lpstr>One More Theorem</vt:lpstr>
      <vt:lpstr>Homework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Thursday, August 30, 2012</dc:title>
  <dc:creator>Dria</dc:creator>
  <cp:lastModifiedBy>Dria</cp:lastModifiedBy>
  <cp:revision>19</cp:revision>
  <dcterms:created xsi:type="dcterms:W3CDTF">2012-08-30T02:54:03Z</dcterms:created>
  <dcterms:modified xsi:type="dcterms:W3CDTF">2012-08-31T02:05:01Z</dcterms:modified>
</cp:coreProperties>
</file>